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Lor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jEeDj6meTGauKqPqJ8PTTW00Sw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ora-regular.fntdata"/><Relationship Id="rId14" Type="http://schemas.openxmlformats.org/officeDocument/2006/relationships/slide" Target="slides/slide10.xml"/><Relationship Id="rId17" Type="http://schemas.openxmlformats.org/officeDocument/2006/relationships/font" Target="fonts/Lora-italic.fntdata"/><Relationship Id="rId16" Type="http://schemas.openxmlformats.org/officeDocument/2006/relationships/font" Target="fonts/Lora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Lor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837725" y="1520425"/>
            <a:ext cx="8306400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09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6100"/>
              <a:buFont typeface="Lora"/>
              <a:buNone/>
            </a:pPr>
            <a:r>
              <a:rPr b="0" i="0" lang="en-US" sz="55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Indicadores de inflación: IPC y deflactor del PIB</a:t>
            </a:r>
            <a:endParaRPr b="0" i="0" sz="550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837724" y="4794052"/>
            <a:ext cx="746855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La inflación es un importante indicador económico que mide el aumento general de los precios de bienes y servicios en una economía durante un período de tiempo. Los principales indicadores de inflación son el Índice de Precios al Consumidor (IPC) y el deflactor del Producto Interno Bruto (PIB).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8" name="Google Shape;20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/>
          <p:nvPr/>
        </p:nvSpPr>
        <p:spPr>
          <a:xfrm>
            <a:off x="837724" y="988338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Conclusiones y recomendaciones</a:t>
            </a:r>
            <a:endParaRPr b="0" i="0" sz="4400" u="none" cap="none" strike="noStrike"/>
          </a:p>
        </p:txBody>
      </p:sp>
      <p:sp>
        <p:nvSpPr>
          <p:cNvPr id="210" name="Google Shape;210;p10"/>
          <p:cNvSpPr/>
          <p:nvPr/>
        </p:nvSpPr>
        <p:spPr>
          <a:xfrm>
            <a:off x="837724" y="2755344"/>
            <a:ext cx="3614618" cy="2506266"/>
          </a:xfrm>
          <a:prstGeom prst="roundRect">
            <a:avLst>
              <a:gd fmla="val 143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0"/>
          <p:cNvSpPr/>
          <p:nvPr/>
        </p:nvSpPr>
        <p:spPr>
          <a:xfrm>
            <a:off x="1077039" y="299466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Indicadores Clave</a:t>
            </a:r>
            <a:endParaRPr b="0" i="0" sz="2200" u="none" cap="none" strike="noStrike"/>
          </a:p>
        </p:txBody>
      </p:sp>
      <p:sp>
        <p:nvSpPr>
          <p:cNvPr id="212" name="Google Shape;212;p10"/>
          <p:cNvSpPr/>
          <p:nvPr/>
        </p:nvSpPr>
        <p:spPr>
          <a:xfrm>
            <a:off x="1077039" y="3490198"/>
            <a:ext cx="3135987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y el deflactor del PIB son medidas esenciales para monitorear y analizar la inflación.</a:t>
            </a:r>
            <a:endParaRPr b="0" i="0" sz="1850" u="none" cap="none" strike="noStrike"/>
          </a:p>
        </p:txBody>
      </p:sp>
      <p:sp>
        <p:nvSpPr>
          <p:cNvPr id="213" name="Google Shape;213;p10"/>
          <p:cNvSpPr/>
          <p:nvPr/>
        </p:nvSpPr>
        <p:spPr>
          <a:xfrm>
            <a:off x="4691658" y="2755344"/>
            <a:ext cx="3614618" cy="2506266"/>
          </a:xfrm>
          <a:prstGeom prst="roundRect">
            <a:avLst>
              <a:gd fmla="val 143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0"/>
          <p:cNvSpPr/>
          <p:nvPr/>
        </p:nvSpPr>
        <p:spPr>
          <a:xfrm>
            <a:off x="4930973" y="299466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Complementariedad</a:t>
            </a:r>
            <a:endParaRPr b="0" i="0" sz="2200" u="none" cap="none" strike="noStrike"/>
          </a:p>
        </p:txBody>
      </p:sp>
      <p:sp>
        <p:nvSpPr>
          <p:cNvPr id="215" name="Google Shape;215;p10"/>
          <p:cNvSpPr/>
          <p:nvPr/>
        </p:nvSpPr>
        <p:spPr>
          <a:xfrm>
            <a:off x="4930973" y="3490198"/>
            <a:ext cx="3135987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Ambos indicadores brindan información valiosa, aunque con enfoques y coberturas diferentes.</a:t>
            </a:r>
            <a:endParaRPr b="0" i="0" sz="1850" u="none" cap="none" strike="noStrike"/>
          </a:p>
        </p:txBody>
      </p:sp>
      <p:sp>
        <p:nvSpPr>
          <p:cNvPr id="216" name="Google Shape;216;p10"/>
          <p:cNvSpPr/>
          <p:nvPr/>
        </p:nvSpPr>
        <p:spPr>
          <a:xfrm>
            <a:off x="837724" y="5500926"/>
            <a:ext cx="7468553" cy="1740218"/>
          </a:xfrm>
          <a:prstGeom prst="roundRect">
            <a:avLst>
              <a:gd fmla="val 206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"/>
          <p:cNvSpPr/>
          <p:nvPr/>
        </p:nvSpPr>
        <p:spPr>
          <a:xfrm>
            <a:off x="1077039" y="574024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Uso Apropiado</a:t>
            </a:r>
            <a:endParaRPr b="0" i="0" sz="2200" u="none" cap="none" strike="noStrike"/>
          </a:p>
        </p:txBody>
      </p:sp>
      <p:sp>
        <p:nvSpPr>
          <p:cNvPr id="218" name="Google Shape;218;p10"/>
          <p:cNvSpPr/>
          <p:nvPr/>
        </p:nvSpPr>
        <p:spPr>
          <a:xfrm>
            <a:off x="1077039" y="6235779"/>
            <a:ext cx="698992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Es importante comprender las características y limitaciones de cada indicador para su correcta interpretación.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837724" y="1182291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¿Qué es la inflación?</a:t>
            </a:r>
            <a:endParaRPr b="0" i="0" sz="440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837724" y="251448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1045369" y="2614732"/>
            <a:ext cx="123111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26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1615559" y="251448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Aumento de Precios</a:t>
            </a:r>
            <a:endParaRPr b="0" i="0" sz="220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1615559" y="3010019"/>
            <a:ext cx="283678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La inflación se refiere al aumento sostenido y generalizado de los precios de bienes y servicios en una economía.</a:t>
            </a:r>
            <a:endParaRPr b="0" i="0" sz="185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4691658" y="251448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70132" y="2614732"/>
            <a:ext cx="181570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26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5469493" y="2514481"/>
            <a:ext cx="2836783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Pérdida de Poder Adquisitivo</a:t>
            </a:r>
            <a:endParaRPr b="0" i="0" sz="220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5469493" y="3361968"/>
            <a:ext cx="283678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Cuando la inflación aumenta, el dinero pierde valor y las personas pueden comprar menos con la misma cantidad.</a:t>
            </a:r>
            <a:endParaRPr b="0" i="0" sz="185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837724" y="5785604"/>
            <a:ext cx="538520" cy="53852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1012865" y="5885855"/>
            <a:ext cx="188238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2650" u="none" cap="none" strike="noStrike"/>
          </a:p>
        </p:txBody>
      </p:sp>
      <p:sp>
        <p:nvSpPr>
          <p:cNvPr id="76" name="Google Shape;76;p2"/>
          <p:cNvSpPr/>
          <p:nvPr/>
        </p:nvSpPr>
        <p:spPr>
          <a:xfrm>
            <a:off x="1615559" y="5785604"/>
            <a:ext cx="3457813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Efectos Macroeconómicos</a:t>
            </a:r>
            <a:endParaRPr b="0" i="0" sz="2200" u="none" cap="none" strike="noStrike"/>
          </a:p>
        </p:txBody>
      </p:sp>
      <p:sp>
        <p:nvSpPr>
          <p:cNvPr id="77" name="Google Shape;77;p2"/>
          <p:cNvSpPr/>
          <p:nvPr/>
        </p:nvSpPr>
        <p:spPr>
          <a:xfrm>
            <a:off x="1615559" y="6281142"/>
            <a:ext cx="669071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La inflación tiene impactos en variables como el crecimiento económico, los ingresos y la competitividad internacional.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"/>
          <p:cNvSpPr/>
          <p:nvPr/>
        </p:nvSpPr>
        <p:spPr>
          <a:xfrm>
            <a:off x="837724" y="2118241"/>
            <a:ext cx="7265432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¿Cómo se mide la inflación?</a:t>
            </a:r>
            <a:endParaRPr b="0" i="0" sz="44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837724" y="3420547"/>
            <a:ext cx="3928586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Índice de Precios al Consumidor (IPC)</a:t>
            </a:r>
            <a:endParaRPr b="0" i="0" sz="22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837724" y="4363760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Mide los cambios en los precios de una canasta representativa de bienes y servicios que adquieren los consumidores.</a:t>
            </a:r>
            <a:endParaRPr b="0" i="0" sz="185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5357813" y="342054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Deflactor del PIB</a:t>
            </a:r>
            <a:endParaRPr b="0" i="0" sz="22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5357813" y="4011811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Mide los cambios en los precios de todos los bienes y servicios que componen el Producto Interno Bruto.</a:t>
            </a:r>
            <a:endParaRPr b="0" i="0" sz="185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9877901" y="3420547"/>
            <a:ext cx="2892981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Diferencias y Relación</a:t>
            </a:r>
            <a:endParaRPr b="0" i="0" sz="220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9877901" y="4011811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Ambos indicadores captan la inflación, pero difieren en su metodología y en los bienes y servicios que consideran.</a:t>
            </a:r>
            <a:endParaRPr b="0" i="0" sz="185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6" name="Google Shape;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0879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/>
          <p:nvPr/>
        </p:nvSpPr>
        <p:spPr>
          <a:xfrm>
            <a:off x="758428" y="3304699"/>
            <a:ext cx="8945999" cy="637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000"/>
              <a:buFont typeface="Lora"/>
              <a:buNone/>
            </a:pPr>
            <a:r>
              <a:rPr b="0" i="0" lang="en-US" sz="40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Índice de Precios al Consumidor (IPC)</a:t>
            </a:r>
            <a:endParaRPr b="0" i="0" sz="400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758428" y="4267081"/>
            <a:ext cx="6448425" cy="1575435"/>
          </a:xfrm>
          <a:prstGeom prst="roundRect">
            <a:avLst>
              <a:gd fmla="val 206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975122" y="4483775"/>
            <a:ext cx="2770465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00"/>
              <a:buFont typeface="Lora"/>
              <a:buNone/>
            </a:pPr>
            <a:r>
              <a:rPr b="0" i="0" lang="en-US" sz="20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Canasta Representativa</a:t>
            </a:r>
            <a:endParaRPr b="0" i="0" sz="200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975122" y="4932402"/>
            <a:ext cx="6015038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se basa en una cesta de bienes y servicios que reflejan el patrón de consumo de los hogares.</a:t>
            </a:r>
            <a:endParaRPr b="0" i="0" sz="170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7423547" y="4267081"/>
            <a:ext cx="6448425" cy="1575435"/>
          </a:xfrm>
          <a:prstGeom prst="roundRect">
            <a:avLst>
              <a:gd fmla="val 206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7640241" y="4483775"/>
            <a:ext cx="2549485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00"/>
              <a:buFont typeface="Lora"/>
              <a:buNone/>
            </a:pPr>
            <a:r>
              <a:rPr b="0" i="0" lang="en-US" sz="20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Ponderaciones</a:t>
            </a:r>
            <a:endParaRPr b="0" i="0" sz="200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7640241" y="4932402"/>
            <a:ext cx="6015038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Cada producto se pondera según su importancia en el gasto de los consumidores.</a:t>
            </a:r>
            <a:endParaRPr b="0" i="0" sz="170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758428" y="6059210"/>
            <a:ext cx="6448425" cy="1575435"/>
          </a:xfrm>
          <a:prstGeom prst="roundRect">
            <a:avLst>
              <a:gd fmla="val 206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975122" y="6275903"/>
            <a:ext cx="2549485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00"/>
              <a:buFont typeface="Lora"/>
              <a:buNone/>
            </a:pPr>
            <a:r>
              <a:rPr b="0" i="0" lang="en-US" sz="20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Periodicidad</a:t>
            </a:r>
            <a:endParaRPr b="0" i="0" sz="200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975122" y="6724531"/>
            <a:ext cx="6015038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se calcula mensualmente para dar seguimiento a la evolución de los precios.</a:t>
            </a:r>
            <a:endParaRPr b="0" i="0" sz="170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7423547" y="6059210"/>
            <a:ext cx="6448425" cy="1575435"/>
          </a:xfrm>
          <a:prstGeom prst="roundRect">
            <a:avLst>
              <a:gd fmla="val 2063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7640241" y="6275903"/>
            <a:ext cx="2549485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00"/>
              <a:buFont typeface="Lora"/>
              <a:buNone/>
            </a:pPr>
            <a:r>
              <a:rPr b="0" i="0" lang="en-US" sz="20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Usos</a:t>
            </a:r>
            <a:endParaRPr b="0" i="0" sz="2000" u="none" cap="none" strike="noStrike"/>
          </a:p>
        </p:txBody>
      </p:sp>
      <p:sp>
        <p:nvSpPr>
          <p:cNvPr id="109" name="Google Shape;109;p4"/>
          <p:cNvSpPr/>
          <p:nvPr/>
        </p:nvSpPr>
        <p:spPr>
          <a:xfrm>
            <a:off x="7640241" y="6724531"/>
            <a:ext cx="6015038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es la principal medida de inflación que utilizan los bancos centrales y gobiernos.</a:t>
            </a:r>
            <a:endParaRPr b="0" i="0" sz="1700" u="none" cap="none" strike="noStrike"/>
          </a:p>
        </p:txBody>
      </p:sp>
      <p:sp>
        <p:nvSpPr>
          <p:cNvPr id="110" name="Google Shape;110;p4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6" name="Google Shape;11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784741" y="618292"/>
            <a:ext cx="7574518" cy="13187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150"/>
              <a:buFont typeface="Lora"/>
              <a:buNone/>
            </a:pPr>
            <a:r>
              <a:rPr b="0" i="0" lang="en-US" sz="415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Características y metodología del IPC</a:t>
            </a:r>
            <a:endParaRPr b="0" i="0" sz="4150" u="none" cap="none" strike="noStrike"/>
          </a:p>
        </p:txBody>
      </p:sp>
      <p:sp>
        <p:nvSpPr>
          <p:cNvPr id="118" name="Google Shape;118;p5"/>
          <p:cNvSpPr/>
          <p:nvPr/>
        </p:nvSpPr>
        <p:spPr>
          <a:xfrm>
            <a:off x="1105733" y="2273260"/>
            <a:ext cx="30480" cy="5337929"/>
          </a:xfrm>
          <a:prstGeom prst="roundRect">
            <a:avLst>
              <a:gd fmla="val 110347" name="adj"/>
            </a:avLst>
          </a:prstGeom>
          <a:solidFill>
            <a:srgbClr val="5D60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1342727" y="2762369"/>
            <a:ext cx="784741" cy="30480"/>
          </a:xfrm>
          <a:prstGeom prst="roundRect">
            <a:avLst>
              <a:gd fmla="val 110347" name="adj"/>
            </a:avLst>
          </a:prstGeom>
          <a:solidFill>
            <a:srgbClr val="5D60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868740" y="2525435"/>
            <a:ext cx="504468" cy="504468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1063288" y="2619375"/>
            <a:ext cx="115253" cy="316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450"/>
              <a:buFont typeface="Lora"/>
              <a:buNone/>
            </a:pPr>
            <a:r>
              <a:rPr b="0" i="0" lang="en-US" sz="24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245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2354104" y="2497455"/>
            <a:ext cx="2872026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Selección de Productos</a:t>
            </a:r>
            <a:endParaRPr b="0" i="0" sz="205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2354104" y="2961680"/>
            <a:ext cx="6005155" cy="717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Se elige una canasta representativa de bienes y servicios de consumo, ponderados por su importancia.</a:t>
            </a:r>
            <a:endParaRPr b="0" i="0" sz="175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1342727" y="4616410"/>
            <a:ext cx="784741" cy="30480"/>
          </a:xfrm>
          <a:prstGeom prst="roundRect">
            <a:avLst>
              <a:gd fmla="val 110347" name="adj"/>
            </a:avLst>
          </a:prstGeom>
          <a:solidFill>
            <a:srgbClr val="5D60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"/>
          <p:cNvSpPr/>
          <p:nvPr/>
        </p:nvSpPr>
        <p:spPr>
          <a:xfrm>
            <a:off x="868740" y="4379476"/>
            <a:ext cx="504468" cy="504468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"/>
          <p:cNvSpPr/>
          <p:nvPr/>
        </p:nvSpPr>
        <p:spPr>
          <a:xfrm>
            <a:off x="1035903" y="4473416"/>
            <a:ext cx="170021" cy="316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450"/>
              <a:buFont typeface="Lora"/>
              <a:buNone/>
            </a:pPr>
            <a:r>
              <a:rPr b="0" i="0" lang="en-US" sz="24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24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2354104" y="4351496"/>
            <a:ext cx="2823686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Recolección de Precios</a:t>
            </a:r>
            <a:endParaRPr b="0" i="0" sz="2050" u="none" cap="none" strike="noStrike"/>
          </a:p>
        </p:txBody>
      </p:sp>
      <p:sp>
        <p:nvSpPr>
          <p:cNvPr id="128" name="Google Shape;128;p5"/>
          <p:cNvSpPr/>
          <p:nvPr/>
        </p:nvSpPr>
        <p:spPr>
          <a:xfrm>
            <a:off x="2354104" y="4815721"/>
            <a:ext cx="6005155" cy="717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Se recopilan periódicamente los precios de esta canasta en diferentes puntos de venta.</a:t>
            </a:r>
            <a:endParaRPr b="0" i="0" sz="1750" u="none" cap="none" strike="noStrike"/>
          </a:p>
        </p:txBody>
      </p:sp>
      <p:sp>
        <p:nvSpPr>
          <p:cNvPr id="129" name="Google Shape;129;p5"/>
          <p:cNvSpPr/>
          <p:nvPr/>
        </p:nvSpPr>
        <p:spPr>
          <a:xfrm>
            <a:off x="1342727" y="6470452"/>
            <a:ext cx="784741" cy="30480"/>
          </a:xfrm>
          <a:prstGeom prst="roundRect">
            <a:avLst>
              <a:gd fmla="val 110347" name="adj"/>
            </a:avLst>
          </a:prstGeom>
          <a:solidFill>
            <a:srgbClr val="5D60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"/>
          <p:cNvSpPr/>
          <p:nvPr/>
        </p:nvSpPr>
        <p:spPr>
          <a:xfrm>
            <a:off x="868740" y="6233517"/>
            <a:ext cx="504468" cy="504468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"/>
          <p:cNvSpPr/>
          <p:nvPr/>
        </p:nvSpPr>
        <p:spPr>
          <a:xfrm>
            <a:off x="1032808" y="6327458"/>
            <a:ext cx="176332" cy="316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450"/>
              <a:buFont typeface="Lora"/>
              <a:buNone/>
            </a:pPr>
            <a:r>
              <a:rPr b="0" i="0" lang="en-US" sz="24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2450" u="none" cap="none" strike="noStrike"/>
          </a:p>
        </p:txBody>
      </p:sp>
      <p:sp>
        <p:nvSpPr>
          <p:cNvPr id="132" name="Google Shape;132;p5"/>
          <p:cNvSpPr/>
          <p:nvPr/>
        </p:nvSpPr>
        <p:spPr>
          <a:xfrm>
            <a:off x="2354104" y="6205538"/>
            <a:ext cx="2637830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Cálculo del Índice</a:t>
            </a:r>
            <a:endParaRPr b="0" i="0" sz="2050" u="none" cap="none" strike="noStrike"/>
          </a:p>
        </p:txBody>
      </p:sp>
      <p:sp>
        <p:nvSpPr>
          <p:cNvPr id="133" name="Google Shape;133;p5"/>
          <p:cNvSpPr/>
          <p:nvPr/>
        </p:nvSpPr>
        <p:spPr>
          <a:xfrm>
            <a:off x="2354104" y="6669762"/>
            <a:ext cx="6005155" cy="717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Se agrega la información de precios y se calcula el IPC con una fórmula establecida.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9" name="Google Shape;13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/>
          <p:nvPr/>
        </p:nvSpPr>
        <p:spPr>
          <a:xfrm>
            <a:off x="6123742" y="792004"/>
            <a:ext cx="7869317" cy="1071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3350"/>
              <a:buFont typeface="Lora"/>
              <a:buNone/>
            </a:pPr>
            <a:r>
              <a:rPr b="0" i="0" lang="en-US" sz="335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Deflactor del Producto Interno Bruto (PIB)</a:t>
            </a:r>
            <a:endParaRPr b="0" i="0" sz="3350" u="none" cap="none" strike="noStrike"/>
          </a:p>
        </p:txBody>
      </p:sp>
      <p:pic>
        <p:nvPicPr>
          <p:cNvPr descr="preencoded.png" id="141" name="Google Shape;14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23742" y="2136219"/>
            <a:ext cx="455176" cy="45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/>
          <p:nvPr/>
        </p:nvSpPr>
        <p:spPr>
          <a:xfrm>
            <a:off x="6123742" y="2773442"/>
            <a:ext cx="2142530" cy="267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650"/>
              <a:buFont typeface="Lora"/>
              <a:buNone/>
            </a:pPr>
            <a:r>
              <a:rPr b="0" i="0" lang="en-US" sz="1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Medición del PIB</a:t>
            </a:r>
            <a:endParaRPr b="0" i="0" sz="1650" u="none" cap="none" strike="noStrike"/>
          </a:p>
        </p:txBody>
      </p:sp>
      <p:sp>
        <p:nvSpPr>
          <p:cNvPr id="143" name="Google Shape;143;p6"/>
          <p:cNvSpPr/>
          <p:nvPr/>
        </p:nvSpPr>
        <p:spPr>
          <a:xfrm>
            <a:off x="6123742" y="3150513"/>
            <a:ext cx="7869317" cy="582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deflactor del PIB mide los cambios en los precios de todos los bienes y servicios que componen el PIB.</a:t>
            </a:r>
            <a:endParaRPr b="0" i="0" sz="1400" u="none" cap="none" strike="noStrike"/>
          </a:p>
        </p:txBody>
      </p:sp>
      <p:pic>
        <p:nvPicPr>
          <p:cNvPr descr="preencoded.png" id="144" name="Google Shape;14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23742" y="4279702"/>
            <a:ext cx="455176" cy="45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6"/>
          <p:cNvSpPr/>
          <p:nvPr/>
        </p:nvSpPr>
        <p:spPr>
          <a:xfrm>
            <a:off x="6123742" y="4916924"/>
            <a:ext cx="2142530" cy="267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650"/>
              <a:buFont typeface="Lora"/>
              <a:buNone/>
            </a:pPr>
            <a:r>
              <a:rPr b="0" i="0" lang="en-US" sz="1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Evolución de Precios</a:t>
            </a:r>
            <a:endParaRPr b="0" i="0" sz="1650" u="none" cap="none" strike="noStrike"/>
          </a:p>
        </p:txBody>
      </p:sp>
      <p:sp>
        <p:nvSpPr>
          <p:cNvPr id="146" name="Google Shape;146;p6"/>
          <p:cNvSpPr/>
          <p:nvPr/>
        </p:nvSpPr>
        <p:spPr>
          <a:xfrm>
            <a:off x="6123742" y="5293995"/>
            <a:ext cx="7869317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 diferencia del IPC, el deflactor del PIB contempla tanto bienes de consumo como de inversión.</a:t>
            </a:r>
            <a:endParaRPr b="0" i="0" sz="1400" u="none" cap="none" strike="noStrike"/>
          </a:p>
        </p:txBody>
      </p:sp>
      <p:pic>
        <p:nvPicPr>
          <p:cNvPr descr="preencoded.png" id="147" name="Google Shape;147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23742" y="6131719"/>
            <a:ext cx="455176" cy="45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/>
          <p:nvPr/>
        </p:nvSpPr>
        <p:spPr>
          <a:xfrm>
            <a:off x="6123742" y="6768941"/>
            <a:ext cx="2142530" cy="267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650"/>
              <a:buFont typeface="Lora"/>
              <a:buNone/>
            </a:pPr>
            <a:r>
              <a:rPr b="0" i="0" lang="en-US" sz="1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Cálculos</a:t>
            </a:r>
            <a:endParaRPr b="0" i="0" sz="1650" u="none" cap="none" strike="noStrike"/>
          </a:p>
        </p:txBody>
      </p:sp>
      <p:sp>
        <p:nvSpPr>
          <p:cNvPr id="149" name="Google Shape;149;p6"/>
          <p:cNvSpPr/>
          <p:nvPr/>
        </p:nvSpPr>
        <p:spPr>
          <a:xfrm>
            <a:off x="6123742" y="7146012"/>
            <a:ext cx="7869317" cy="291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deflactor se calcula dividiendo el PIB nominal entre el PIB real, y expresándolo como un índice.</a:t>
            </a:r>
            <a:endParaRPr b="0" i="0" sz="1400" u="none" cap="none" strike="noStrike"/>
          </a:p>
        </p:txBody>
      </p:sp>
      <p:sp>
        <p:nvSpPr>
          <p:cNvPr id="150" name="Google Shape;150;p6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6" name="Google Shape;15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/>
          <p:nvPr/>
        </p:nvSpPr>
        <p:spPr>
          <a:xfrm>
            <a:off x="6324124" y="1580674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Cálculo y aplicaciones del deflactor del PIB</a:t>
            </a:r>
            <a:endParaRPr b="0" i="0" sz="44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6324124" y="3347680"/>
            <a:ext cx="7468553" cy="3301246"/>
          </a:xfrm>
          <a:prstGeom prst="roundRect">
            <a:avLst>
              <a:gd fmla="val 1088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331744" y="3355300"/>
            <a:ext cx="7453312" cy="1068467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6571059" y="3506510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Fórmula</a:t>
            </a:r>
            <a:endParaRPr b="0" i="0" sz="185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10301526" y="3506510"/>
            <a:ext cx="324421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Deflactor del PIB = (PIB nominal / PIB real) x 100</a:t>
            </a:r>
            <a:endParaRPr b="0" i="0" sz="185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6331744" y="4423767"/>
            <a:ext cx="7453312" cy="221753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6571059" y="4574977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Aplicaciones</a:t>
            </a:r>
            <a:endParaRPr b="0" i="0" sz="1850" u="none" cap="none" strike="noStrike"/>
          </a:p>
        </p:txBody>
      </p:sp>
      <p:sp>
        <p:nvSpPr>
          <p:cNvPr id="164" name="Google Shape;164;p7"/>
          <p:cNvSpPr/>
          <p:nvPr/>
        </p:nvSpPr>
        <p:spPr>
          <a:xfrm>
            <a:off x="10301526" y="4574977"/>
            <a:ext cx="3244215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- Medir la inflación general de una economía - Ajustar datos económicos a precios constantes - Analizar la competitividad de los precios</a:t>
            </a:r>
            <a:endParaRPr b="0" i="0" sz="1850" u="none" cap="none" strike="noStrike"/>
          </a:p>
        </p:txBody>
      </p:sp>
      <p:sp>
        <p:nvSpPr>
          <p:cNvPr id="165" name="Google Shape;165;p7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1" name="Google Shape;17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100"/>
              <a:buFont typeface="Lora"/>
              <a:buNone/>
            </a:pPr>
            <a:r>
              <a:rPr b="0" i="0" lang="en-US" sz="41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Diferencias y relación entre IPC y deflactor del PIB</a:t>
            </a:r>
            <a:endParaRPr b="0" i="0" sz="4100" u="none" cap="none" strike="noStrike"/>
          </a:p>
        </p:txBody>
      </p:sp>
      <p:pic>
        <p:nvPicPr>
          <p:cNvPr descr="preencoded.png" id="173" name="Google Shape;17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7093" y="2261354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8"/>
          <p:cNvSpPr/>
          <p:nvPr/>
        </p:nvSpPr>
        <p:spPr>
          <a:xfrm>
            <a:off x="7716917" y="2484358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Cobertura</a:t>
            </a:r>
            <a:endParaRPr b="0" i="0" sz="2050" u="none" cap="none" strike="noStrike"/>
          </a:p>
        </p:txBody>
      </p:sp>
      <p:sp>
        <p:nvSpPr>
          <p:cNvPr id="175" name="Google Shape;175;p8"/>
          <p:cNvSpPr/>
          <p:nvPr/>
        </p:nvSpPr>
        <p:spPr>
          <a:xfrm>
            <a:off x="7716917" y="2946202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mide precios al consumidor, mientras que el deflactor abarca todos los bienes y servicios del PIB.</a:t>
            </a:r>
            <a:endParaRPr b="0" i="0" sz="1750" u="none" cap="none" strike="noStrike"/>
          </a:p>
        </p:txBody>
      </p:sp>
      <p:pic>
        <p:nvPicPr>
          <p:cNvPr descr="preencoded.png" id="176" name="Google Shape;17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7093" y="4045863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8"/>
          <p:cNvSpPr/>
          <p:nvPr/>
        </p:nvSpPr>
        <p:spPr>
          <a:xfrm>
            <a:off x="7716917" y="4268867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Ponderaciones</a:t>
            </a:r>
            <a:endParaRPr b="0" i="0" sz="2050" u="none" cap="none" strike="noStrike"/>
          </a:p>
        </p:txBody>
      </p:sp>
      <p:sp>
        <p:nvSpPr>
          <p:cNvPr id="178" name="Google Shape;178;p8"/>
          <p:cNvSpPr/>
          <p:nvPr/>
        </p:nvSpPr>
        <p:spPr>
          <a:xfrm>
            <a:off x="7716917" y="4730710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El IPC utiliza ponderaciones fijas, mientras que el deflactor varía con la composición del PIB.</a:t>
            </a:r>
            <a:endParaRPr b="0" i="0" sz="1750" u="none" cap="none" strike="noStrike"/>
          </a:p>
        </p:txBody>
      </p:sp>
      <p:pic>
        <p:nvPicPr>
          <p:cNvPr descr="preencoded.png" id="179" name="Google Shape;179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7093" y="5830372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8"/>
          <p:cNvSpPr/>
          <p:nvPr/>
        </p:nvSpPr>
        <p:spPr>
          <a:xfrm>
            <a:off x="7716917" y="6053376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050"/>
              <a:buFont typeface="Lora"/>
              <a:buNone/>
            </a:pPr>
            <a:r>
              <a:rPr b="0" i="0" lang="en-US" sz="20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Relación</a:t>
            </a:r>
            <a:endParaRPr b="0" i="0" sz="2050" u="none" cap="none" strike="noStrike"/>
          </a:p>
        </p:txBody>
      </p:sp>
      <p:sp>
        <p:nvSpPr>
          <p:cNvPr id="181" name="Google Shape;181;p8"/>
          <p:cNvSpPr/>
          <p:nvPr/>
        </p:nvSpPr>
        <p:spPr>
          <a:xfrm>
            <a:off x="7716917" y="6515219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Ambos indicadores captan la inflación general, pero el deflactor del PIB suele ser más elevado.</a:t>
            </a:r>
            <a:endParaRPr b="0" i="0" sz="175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8" name="Google Shape;18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9"/>
          <p:cNvSpPr/>
          <p:nvPr/>
        </p:nvSpPr>
        <p:spPr>
          <a:xfrm>
            <a:off x="6324124" y="100631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00"/>
              <a:buFont typeface="Lora"/>
              <a:buNone/>
            </a:pPr>
            <a:r>
              <a:rPr b="0" i="0" lang="en-US" sz="440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Importancia de los indicadores de inflación</a:t>
            </a:r>
            <a:endParaRPr b="0" i="0" sz="4400" u="none" cap="none" strike="noStrike"/>
          </a:p>
        </p:txBody>
      </p:sp>
      <p:sp>
        <p:nvSpPr>
          <p:cNvPr id="190" name="Google Shape;190;p9"/>
          <p:cNvSpPr/>
          <p:nvPr/>
        </p:nvSpPr>
        <p:spPr>
          <a:xfrm>
            <a:off x="6324124" y="3042523"/>
            <a:ext cx="538520" cy="53852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"/>
          <p:cNvSpPr/>
          <p:nvPr/>
        </p:nvSpPr>
        <p:spPr>
          <a:xfrm>
            <a:off x="6531769" y="3142774"/>
            <a:ext cx="123111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2650" u="none" cap="none" strike="noStrike"/>
          </a:p>
        </p:txBody>
      </p:sp>
      <p:sp>
        <p:nvSpPr>
          <p:cNvPr id="192" name="Google Shape;192;p9"/>
          <p:cNvSpPr/>
          <p:nvPr/>
        </p:nvSpPr>
        <p:spPr>
          <a:xfrm>
            <a:off x="7101959" y="304252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Política Monetaria</a:t>
            </a:r>
            <a:endParaRPr b="0" i="0" sz="22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7101959" y="3538061"/>
            <a:ext cx="283678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Los indicadores de inflación son fundamentales para que los bancos centrales implementen políticas adecuadas.</a:t>
            </a:r>
            <a:endParaRPr b="0" i="0" sz="1850" u="none" cap="none" strike="noStrike"/>
          </a:p>
        </p:txBody>
      </p:sp>
      <p:sp>
        <p:nvSpPr>
          <p:cNvPr id="194" name="Google Shape;194;p9"/>
          <p:cNvSpPr/>
          <p:nvPr/>
        </p:nvSpPr>
        <p:spPr>
          <a:xfrm>
            <a:off x="10178058" y="3042523"/>
            <a:ext cx="538520" cy="53852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9"/>
          <p:cNvSpPr/>
          <p:nvPr/>
        </p:nvSpPr>
        <p:spPr>
          <a:xfrm>
            <a:off x="10356533" y="3142774"/>
            <a:ext cx="181570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2650" u="none" cap="none" strike="noStrike"/>
          </a:p>
        </p:txBody>
      </p:sp>
      <p:sp>
        <p:nvSpPr>
          <p:cNvPr id="196" name="Google Shape;196;p9"/>
          <p:cNvSpPr/>
          <p:nvPr/>
        </p:nvSpPr>
        <p:spPr>
          <a:xfrm>
            <a:off x="10955893" y="304252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Toma de Decisiones</a:t>
            </a:r>
            <a:endParaRPr b="0" i="0" sz="2200" u="none" cap="none" strike="noStrike"/>
          </a:p>
        </p:txBody>
      </p:sp>
      <p:sp>
        <p:nvSpPr>
          <p:cNvPr id="197" name="Google Shape;197;p9"/>
          <p:cNvSpPr/>
          <p:nvPr/>
        </p:nvSpPr>
        <p:spPr>
          <a:xfrm>
            <a:off x="10955893" y="3538061"/>
            <a:ext cx="2836783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Empresas y hogares utilizan estas medidas para ajustar sus decisiones de precios, salarios e inversiones.</a:t>
            </a:r>
            <a:endParaRPr b="0" i="0" sz="1850" u="none" cap="none" strike="noStrike"/>
          </a:p>
        </p:txBody>
      </p:sp>
      <p:sp>
        <p:nvSpPr>
          <p:cNvPr id="198" name="Google Shape;198;p9"/>
          <p:cNvSpPr/>
          <p:nvPr/>
        </p:nvSpPr>
        <p:spPr>
          <a:xfrm>
            <a:off x="6324186" y="6193848"/>
            <a:ext cx="538500" cy="538500"/>
          </a:xfrm>
          <a:prstGeom prst="roundRect">
            <a:avLst>
              <a:gd fmla="val 6668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9"/>
          <p:cNvSpPr/>
          <p:nvPr/>
        </p:nvSpPr>
        <p:spPr>
          <a:xfrm>
            <a:off x="6499328" y="6294098"/>
            <a:ext cx="1881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50"/>
              <a:buFont typeface="Lora"/>
              <a:buNone/>
            </a:pPr>
            <a:r>
              <a:rPr b="0" i="0" lang="en-US" sz="265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2650" u="none" cap="none" strike="noStrike"/>
          </a:p>
        </p:txBody>
      </p:sp>
      <p:sp>
        <p:nvSpPr>
          <p:cNvPr id="200" name="Google Shape;200;p9"/>
          <p:cNvSpPr/>
          <p:nvPr/>
        </p:nvSpPr>
        <p:spPr>
          <a:xfrm>
            <a:off x="7102010" y="6193850"/>
            <a:ext cx="35505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200"/>
              <a:buFont typeface="Lora"/>
              <a:buNone/>
            </a:pPr>
            <a:r>
              <a:rPr b="0" i="0" lang="en-US" sz="2200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Análisis Económico</a:t>
            </a:r>
            <a:endParaRPr b="0" i="0" sz="2200" u="none" cap="none" strike="noStrike"/>
          </a:p>
        </p:txBody>
      </p:sp>
      <p:sp>
        <p:nvSpPr>
          <p:cNvPr id="201" name="Google Shape;201;p9"/>
          <p:cNvSpPr/>
          <p:nvPr/>
        </p:nvSpPr>
        <p:spPr>
          <a:xfrm>
            <a:off x="7102022" y="6689386"/>
            <a:ext cx="66906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50"/>
              <a:buFont typeface="Arial"/>
              <a:buNone/>
            </a:pPr>
            <a:r>
              <a:rPr b="0" i="0" lang="en-US" sz="1850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Los indicadores de inflación permiten evaluar el desempeño de la economía y proyectar su evolución.</a:t>
            </a:r>
            <a:endParaRPr b="0" i="0" sz="1850" u="none" cap="none" strike="noStrike"/>
          </a:p>
        </p:txBody>
      </p:sp>
      <p:sp>
        <p:nvSpPr>
          <p:cNvPr id="202" name="Google Shape;202;p9"/>
          <p:cNvSpPr/>
          <p:nvPr/>
        </p:nvSpPr>
        <p:spPr>
          <a:xfrm>
            <a:off x="12813000" y="7665900"/>
            <a:ext cx="1741200" cy="487500"/>
          </a:xfrm>
          <a:prstGeom prst="rect">
            <a:avLst/>
          </a:prstGeom>
          <a:solidFill>
            <a:srgbClr val="252833"/>
          </a:solidFill>
          <a:ln cap="flat" cmpd="sng" w="9525">
            <a:solidFill>
              <a:srgbClr val="2528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2024-11-04T14:41:55Z</dcterms:created>
  <dc:creator>PptxGenJS</dc:creator>
</cp:coreProperties>
</file>